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7" r:id="rId3"/>
    <p:sldId id="278" r:id="rId4"/>
    <p:sldId id="277" r:id="rId5"/>
    <p:sldId id="259" r:id="rId6"/>
    <p:sldId id="266" r:id="rId7"/>
    <p:sldId id="265" r:id="rId8"/>
    <p:sldId id="267" r:id="rId9"/>
    <p:sldId id="270" r:id="rId10"/>
    <p:sldId id="272" r:id="rId11"/>
    <p:sldId id="271" r:id="rId12"/>
    <p:sldId id="262" r:id="rId13"/>
    <p:sldId id="268" r:id="rId14"/>
    <p:sldId id="260" r:id="rId15"/>
    <p:sldId id="263" r:id="rId16"/>
    <p:sldId id="264" r:id="rId17"/>
    <p:sldId id="276" r:id="rId18"/>
    <p:sldId id="275" r:id="rId19"/>
    <p:sldId id="279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99" autoAdjust="0"/>
    <p:restoredTop sz="81857" autoAdjust="0"/>
  </p:normalViewPr>
  <p:slideViewPr>
    <p:cSldViewPr>
      <p:cViewPr varScale="1">
        <p:scale>
          <a:sx n="75" d="100"/>
          <a:sy n="75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8F331C-8780-410E-8A30-45806971E767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</dgm:pt>
    <dgm:pt modelId="{F5F911CB-7449-4372-AD99-1CC5C8143093}">
      <dgm:prSet phldrT="[Text]"/>
      <dgm:spPr/>
      <dgm:t>
        <a:bodyPr/>
        <a:lstStyle/>
        <a:p>
          <a:r>
            <a:rPr lang="en-US" dirty="0" smtClean="0"/>
            <a:t>Unit Testing</a:t>
          </a:r>
          <a:endParaRPr lang="en-US" dirty="0"/>
        </a:p>
      </dgm:t>
    </dgm:pt>
    <dgm:pt modelId="{071E1C9E-E1E0-40ED-BADC-E7C008659883}" type="parTrans" cxnId="{C6BB8EB4-5A90-450B-BFAB-F51EA09C2349}">
      <dgm:prSet/>
      <dgm:spPr/>
      <dgm:t>
        <a:bodyPr/>
        <a:lstStyle/>
        <a:p>
          <a:endParaRPr lang="en-US"/>
        </a:p>
      </dgm:t>
    </dgm:pt>
    <dgm:pt modelId="{5D2B5308-C02B-443C-945D-C72BB4E3205F}" type="sibTrans" cxnId="{C6BB8EB4-5A90-450B-BFAB-F51EA09C2349}">
      <dgm:prSet/>
      <dgm:spPr/>
      <dgm:t>
        <a:bodyPr/>
        <a:lstStyle/>
        <a:p>
          <a:endParaRPr lang="en-US"/>
        </a:p>
      </dgm:t>
    </dgm:pt>
    <dgm:pt modelId="{46898041-33FF-4272-B865-29A1913F9A30}">
      <dgm:prSet phldrT="[Text]"/>
      <dgm:spPr/>
      <dgm:t>
        <a:bodyPr/>
        <a:lstStyle/>
        <a:p>
          <a:r>
            <a:rPr lang="en-US" dirty="0" smtClean="0"/>
            <a:t>Debugging</a:t>
          </a:r>
          <a:endParaRPr lang="en-US" dirty="0"/>
        </a:p>
      </dgm:t>
    </dgm:pt>
    <dgm:pt modelId="{D378BB91-6CC2-48DA-8EEB-7607857431A8}" type="parTrans" cxnId="{F6CAA7AE-F7AD-4E30-AC3A-06C5D276BEF6}">
      <dgm:prSet/>
      <dgm:spPr/>
      <dgm:t>
        <a:bodyPr/>
        <a:lstStyle/>
        <a:p>
          <a:endParaRPr lang="en-US"/>
        </a:p>
      </dgm:t>
    </dgm:pt>
    <dgm:pt modelId="{17181882-67C2-4DA8-8FEF-62C1332A534C}" type="sibTrans" cxnId="{F6CAA7AE-F7AD-4E30-AC3A-06C5D276BEF6}">
      <dgm:prSet/>
      <dgm:spPr/>
      <dgm:t>
        <a:bodyPr/>
        <a:lstStyle/>
        <a:p>
          <a:endParaRPr lang="en-US"/>
        </a:p>
      </dgm:t>
    </dgm:pt>
    <dgm:pt modelId="{68630758-AC0A-424C-8654-70383E2B27AB}">
      <dgm:prSet phldrT="[Text]"/>
      <dgm:spPr/>
      <dgm:t>
        <a:bodyPr/>
        <a:lstStyle/>
        <a:p>
          <a:r>
            <a:rPr lang="en-US" dirty="0" smtClean="0"/>
            <a:t>Integration Testing</a:t>
          </a:r>
          <a:endParaRPr lang="en-US" dirty="0"/>
        </a:p>
      </dgm:t>
    </dgm:pt>
    <dgm:pt modelId="{D6EACB7C-4186-4AA8-89A8-C17DE953B853}" type="parTrans" cxnId="{58720CB9-FE09-47E3-82AC-A2A6BFA1DE6C}">
      <dgm:prSet/>
      <dgm:spPr/>
      <dgm:t>
        <a:bodyPr/>
        <a:lstStyle/>
        <a:p>
          <a:endParaRPr lang="en-US"/>
        </a:p>
      </dgm:t>
    </dgm:pt>
    <dgm:pt modelId="{C111F016-0044-4945-96DD-741AD1668EE0}" type="sibTrans" cxnId="{58720CB9-FE09-47E3-82AC-A2A6BFA1DE6C}">
      <dgm:prSet/>
      <dgm:spPr/>
      <dgm:t>
        <a:bodyPr/>
        <a:lstStyle/>
        <a:p>
          <a:endParaRPr lang="en-US"/>
        </a:p>
      </dgm:t>
    </dgm:pt>
    <dgm:pt modelId="{D20C42B9-DC4F-48F1-BFC1-10D4E4A245B2}" type="pres">
      <dgm:prSet presAssocID="{B58F331C-8780-410E-8A30-45806971E767}" presName="compositeShape" presStyleCnt="0">
        <dgm:presLayoutVars>
          <dgm:chMax val="7"/>
          <dgm:dir/>
          <dgm:resizeHandles val="exact"/>
        </dgm:presLayoutVars>
      </dgm:prSet>
      <dgm:spPr/>
    </dgm:pt>
    <dgm:pt modelId="{F219A45E-DE89-4D01-AF40-3F9BDC25E0E1}" type="pres">
      <dgm:prSet presAssocID="{F5F911CB-7449-4372-AD99-1CC5C8143093}" presName="circ1" presStyleLbl="vennNode1" presStyleIdx="0" presStyleCnt="3"/>
      <dgm:spPr/>
      <dgm:t>
        <a:bodyPr/>
        <a:lstStyle/>
        <a:p>
          <a:endParaRPr lang="en-US"/>
        </a:p>
      </dgm:t>
    </dgm:pt>
    <dgm:pt modelId="{CDC386B2-322A-45E1-8669-7F74B88E999F}" type="pres">
      <dgm:prSet presAssocID="{F5F911CB-7449-4372-AD99-1CC5C814309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6C3F2F-1857-4067-9192-477A78178C9C}" type="pres">
      <dgm:prSet presAssocID="{46898041-33FF-4272-B865-29A1913F9A30}" presName="circ2" presStyleLbl="vennNode1" presStyleIdx="1" presStyleCnt="3"/>
      <dgm:spPr/>
      <dgm:t>
        <a:bodyPr/>
        <a:lstStyle/>
        <a:p>
          <a:endParaRPr lang="en-US"/>
        </a:p>
      </dgm:t>
    </dgm:pt>
    <dgm:pt modelId="{5B41DFEC-7466-4A44-81CF-5F40EB2F61DA}" type="pres">
      <dgm:prSet presAssocID="{46898041-33FF-4272-B865-29A1913F9A3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CBD454-FB65-43CE-85D6-80B70BC5BAA1}" type="pres">
      <dgm:prSet presAssocID="{68630758-AC0A-424C-8654-70383E2B27AB}" presName="circ3" presStyleLbl="vennNode1" presStyleIdx="2" presStyleCnt="3"/>
      <dgm:spPr/>
      <dgm:t>
        <a:bodyPr/>
        <a:lstStyle/>
        <a:p>
          <a:endParaRPr lang="en-US"/>
        </a:p>
      </dgm:t>
    </dgm:pt>
    <dgm:pt modelId="{8F3EAE9F-8D25-4C20-9618-09457B6D4178}" type="pres">
      <dgm:prSet presAssocID="{68630758-AC0A-424C-8654-70383E2B27A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AE230A-7BAF-4EB7-B481-8C8DE2AB3A83}" type="presOf" srcId="{46898041-33FF-4272-B865-29A1913F9A30}" destId="{5B41DFEC-7466-4A44-81CF-5F40EB2F61DA}" srcOrd="1" destOrd="0" presId="urn:microsoft.com/office/officeart/2005/8/layout/venn1"/>
    <dgm:cxn modelId="{F6CAA7AE-F7AD-4E30-AC3A-06C5D276BEF6}" srcId="{B58F331C-8780-410E-8A30-45806971E767}" destId="{46898041-33FF-4272-B865-29A1913F9A30}" srcOrd="1" destOrd="0" parTransId="{D378BB91-6CC2-48DA-8EEB-7607857431A8}" sibTransId="{17181882-67C2-4DA8-8FEF-62C1332A534C}"/>
    <dgm:cxn modelId="{4187EFE9-7342-4254-BA34-18D8E3A9B929}" type="presOf" srcId="{B58F331C-8780-410E-8A30-45806971E767}" destId="{D20C42B9-DC4F-48F1-BFC1-10D4E4A245B2}" srcOrd="0" destOrd="0" presId="urn:microsoft.com/office/officeart/2005/8/layout/venn1"/>
    <dgm:cxn modelId="{6F5D9CD8-E816-4B9E-8CF1-89005B57A5A9}" type="presOf" srcId="{46898041-33FF-4272-B865-29A1913F9A30}" destId="{9F6C3F2F-1857-4067-9192-477A78178C9C}" srcOrd="0" destOrd="0" presId="urn:microsoft.com/office/officeart/2005/8/layout/venn1"/>
    <dgm:cxn modelId="{58720CB9-FE09-47E3-82AC-A2A6BFA1DE6C}" srcId="{B58F331C-8780-410E-8A30-45806971E767}" destId="{68630758-AC0A-424C-8654-70383E2B27AB}" srcOrd="2" destOrd="0" parTransId="{D6EACB7C-4186-4AA8-89A8-C17DE953B853}" sibTransId="{C111F016-0044-4945-96DD-741AD1668EE0}"/>
    <dgm:cxn modelId="{529702FC-677F-43E8-BBAB-7BC66091A1A4}" type="presOf" srcId="{F5F911CB-7449-4372-AD99-1CC5C8143093}" destId="{F219A45E-DE89-4D01-AF40-3F9BDC25E0E1}" srcOrd="0" destOrd="0" presId="urn:microsoft.com/office/officeart/2005/8/layout/venn1"/>
    <dgm:cxn modelId="{F467F1C2-E529-4C28-9881-3CFF8649D100}" type="presOf" srcId="{68630758-AC0A-424C-8654-70383E2B27AB}" destId="{03CBD454-FB65-43CE-85D6-80B70BC5BAA1}" srcOrd="0" destOrd="0" presId="urn:microsoft.com/office/officeart/2005/8/layout/venn1"/>
    <dgm:cxn modelId="{F4B29C1C-926C-4771-997E-DF81DB48FF21}" type="presOf" srcId="{68630758-AC0A-424C-8654-70383E2B27AB}" destId="{8F3EAE9F-8D25-4C20-9618-09457B6D4178}" srcOrd="1" destOrd="0" presId="urn:microsoft.com/office/officeart/2005/8/layout/venn1"/>
    <dgm:cxn modelId="{EFF5E732-1F0B-4456-A82A-2AFA5DD0E893}" type="presOf" srcId="{F5F911CB-7449-4372-AD99-1CC5C8143093}" destId="{CDC386B2-322A-45E1-8669-7F74B88E999F}" srcOrd="1" destOrd="0" presId="urn:microsoft.com/office/officeart/2005/8/layout/venn1"/>
    <dgm:cxn modelId="{C6BB8EB4-5A90-450B-BFAB-F51EA09C2349}" srcId="{B58F331C-8780-410E-8A30-45806971E767}" destId="{F5F911CB-7449-4372-AD99-1CC5C8143093}" srcOrd="0" destOrd="0" parTransId="{071E1C9E-E1E0-40ED-BADC-E7C008659883}" sibTransId="{5D2B5308-C02B-443C-945D-C72BB4E3205F}"/>
    <dgm:cxn modelId="{DE4C344C-F4E1-401C-8D66-7307E3C53212}" type="presParOf" srcId="{D20C42B9-DC4F-48F1-BFC1-10D4E4A245B2}" destId="{F219A45E-DE89-4D01-AF40-3F9BDC25E0E1}" srcOrd="0" destOrd="0" presId="urn:microsoft.com/office/officeart/2005/8/layout/venn1"/>
    <dgm:cxn modelId="{8613A26A-5E6D-4419-9ECC-452F456F2F75}" type="presParOf" srcId="{D20C42B9-DC4F-48F1-BFC1-10D4E4A245B2}" destId="{CDC386B2-322A-45E1-8669-7F74B88E999F}" srcOrd="1" destOrd="0" presId="urn:microsoft.com/office/officeart/2005/8/layout/venn1"/>
    <dgm:cxn modelId="{972E1C8E-B3AE-43C4-90FD-A27733043091}" type="presParOf" srcId="{D20C42B9-DC4F-48F1-BFC1-10D4E4A245B2}" destId="{9F6C3F2F-1857-4067-9192-477A78178C9C}" srcOrd="2" destOrd="0" presId="urn:microsoft.com/office/officeart/2005/8/layout/venn1"/>
    <dgm:cxn modelId="{F615576F-C86E-46A8-A136-1C3A062DEABF}" type="presParOf" srcId="{D20C42B9-DC4F-48F1-BFC1-10D4E4A245B2}" destId="{5B41DFEC-7466-4A44-81CF-5F40EB2F61DA}" srcOrd="3" destOrd="0" presId="urn:microsoft.com/office/officeart/2005/8/layout/venn1"/>
    <dgm:cxn modelId="{B94683EE-BD0B-4F4B-B35A-D13088B99DC1}" type="presParOf" srcId="{D20C42B9-DC4F-48F1-BFC1-10D4E4A245B2}" destId="{03CBD454-FB65-43CE-85D6-80B70BC5BAA1}" srcOrd="4" destOrd="0" presId="urn:microsoft.com/office/officeart/2005/8/layout/venn1"/>
    <dgm:cxn modelId="{8C7ED158-D5D4-43A0-8E08-E591A1A283DB}" type="presParOf" srcId="{D20C42B9-DC4F-48F1-BFC1-10D4E4A245B2}" destId="{8F3EAE9F-8D25-4C20-9618-09457B6D4178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E6794-A89A-4FEB-A4B5-3CF596B4A33E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22CF1-D247-46AF-891F-3F977EE69A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Testing</a:t>
            </a:r>
            <a:r>
              <a:rPr lang="en-US" baseline="0" dirty="0" smtClean="0"/>
              <a:t> UI during development is a mess</a:t>
            </a:r>
          </a:p>
          <a:p>
            <a:r>
              <a:rPr lang="en-US" dirty="0" smtClean="0"/>
              <a:t>Wedging</a:t>
            </a:r>
            <a:r>
              <a:rPr lang="en-US" baseline="0" dirty="0" smtClean="0"/>
              <a:t> unit testing into a large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2CF1-D247-46AF-891F-3F977EE69A6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F9D2CD-47C9-4C44-BF91-F1434F268AB4}" type="datetimeFigureOut">
              <a:rPr lang="en-US" smtClean="0"/>
              <a:pPr/>
              <a:t>3/20/2008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7245BB0-46F3-4976-A8AA-64612F895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hrinkster.com/w5p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Practice and Discussion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381000"/>
            <a:ext cx="29402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Chris Brandsma</a:t>
            </a:r>
          </a:p>
          <a:p>
            <a:r>
              <a:rPr lang="en-US" dirty="0" smtClean="0"/>
              <a:t>Mobile </a:t>
            </a:r>
            <a:r>
              <a:rPr lang="en-US" dirty="0" err="1" smtClean="0"/>
              <a:t>Dataforce</a:t>
            </a:r>
            <a:endParaRPr lang="en-US" dirty="0" smtClean="0"/>
          </a:p>
          <a:p>
            <a:r>
              <a:rPr lang="en-US" dirty="0" smtClean="0"/>
              <a:t>ElegantCode.com</a:t>
            </a:r>
          </a:p>
          <a:p>
            <a:r>
              <a:rPr lang="en-US" dirty="0" smtClean="0"/>
              <a:t>Chris.Brandsma@gmail.com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Constructor Chaining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32184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public </a:t>
            </a:r>
            <a:r>
              <a:rPr lang="en-US" dirty="0" err="1" smtClean="0"/>
              <a:t>ClassA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    private </a:t>
            </a:r>
            <a:r>
              <a:rPr lang="en-US" dirty="0" err="1" smtClean="0"/>
              <a:t>IClassB</a:t>
            </a:r>
            <a:r>
              <a:rPr lang="en-US" dirty="0" smtClean="0"/>
              <a:t> _b;</a:t>
            </a:r>
          </a:p>
          <a:p>
            <a:pPr>
              <a:buNone/>
            </a:pPr>
            <a:r>
              <a:rPr lang="en-US" dirty="0" smtClean="0"/>
              <a:t>       public </a:t>
            </a:r>
            <a:r>
              <a:rPr lang="en-US" dirty="0" err="1" smtClean="0"/>
              <a:t>ClassA</a:t>
            </a:r>
            <a:r>
              <a:rPr lang="en-US" dirty="0" smtClean="0"/>
              <a:t>(</a:t>
            </a:r>
            <a:r>
              <a:rPr lang="en-US" dirty="0" err="1" smtClean="0"/>
              <a:t>IClassB</a:t>
            </a:r>
            <a:r>
              <a:rPr lang="en-US" dirty="0" smtClean="0"/>
              <a:t> b) {  _b = b; }</a:t>
            </a:r>
          </a:p>
          <a:p>
            <a:pPr>
              <a:buNone/>
            </a:pPr>
            <a:r>
              <a:rPr lang="en-US" dirty="0" smtClean="0"/>
              <a:t>       public </a:t>
            </a:r>
            <a:r>
              <a:rPr lang="en-US" dirty="0" err="1" smtClean="0"/>
              <a:t>ClassA</a:t>
            </a:r>
            <a:r>
              <a:rPr lang="en-US" dirty="0" smtClean="0"/>
              <a:t>(): this(new </a:t>
            </a:r>
            <a:r>
              <a:rPr lang="en-US" dirty="0" err="1" smtClean="0"/>
              <a:t>ClassB</a:t>
            </a:r>
            <a:r>
              <a:rPr lang="en-US" dirty="0" smtClean="0"/>
              <a:t>()) {}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1054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Dependency Injection Tools are your friends</a:t>
            </a:r>
          </a:p>
          <a:p>
            <a:endParaRPr lang="en-US" sz="3200" dirty="0" smtClean="0">
              <a:solidFill>
                <a:schemeClr val="accent3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Spring, Unity,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StructureMap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CastleWindsor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81000"/>
            <a:ext cx="1752600" cy="1846658"/>
          </a:xfrm>
          <a:prstGeom prst="rect">
            <a:avLst/>
          </a:prstGeom>
          <a:noFill/>
        </p:spPr>
      </p:pic>
      <p:pic>
        <p:nvPicPr>
          <p:cNvPr id="5122" name="Picture 2" descr="C:\Users\chris.brandsma\AppData\Local\Microsoft\Windows\Temporary Internet Files\Content.IE5\6LOGIMOI\MCj042446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5334000"/>
            <a:ext cx="990600" cy="852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Only test one method at a time</a:t>
            </a:r>
          </a:p>
          <a:p>
            <a:pPr lvl="1"/>
            <a:r>
              <a:rPr lang="en-US" dirty="0" smtClean="0"/>
              <a:t>When possible</a:t>
            </a:r>
          </a:p>
          <a:p>
            <a:r>
              <a:rPr lang="en-US" dirty="0" smtClean="0"/>
              <a:t>Worry mainly about methods with logic in them (not pass through methods)</a:t>
            </a:r>
          </a:p>
          <a:p>
            <a:r>
              <a:rPr lang="en-US" dirty="0" smtClean="0"/>
              <a:t>Mock/Stub/Fake Dependencies in your tests</a:t>
            </a:r>
          </a:p>
          <a:p>
            <a:endParaRPr lang="en-US" dirty="0" smtClean="0"/>
          </a:p>
        </p:txBody>
      </p:sp>
      <p:pic>
        <p:nvPicPr>
          <p:cNvPr id="4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381000"/>
            <a:ext cx="1774825" cy="18700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81200" y="4572000"/>
            <a:ext cx="693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If your method requires a lot of calls to other methods in the same class, put the other methods into a separate class</a:t>
            </a:r>
            <a:endParaRPr lang="en-US" sz="3200" dirty="0"/>
          </a:p>
        </p:txBody>
      </p:sp>
      <p:pic>
        <p:nvPicPr>
          <p:cNvPr id="3075" name="Picture 3" descr="C:\Users\chris.brandsma\AppData\Local\Microsoft\Windows\Temporary Internet Files\Content.IE5\6LOGIMOI\MCj042446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800600"/>
            <a:ext cx="1506054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State Testing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Total number of States for an</a:t>
            </a:r>
            <a:br>
              <a:rPr lang="en-US" dirty="0" smtClean="0"/>
            </a:br>
            <a:r>
              <a:rPr lang="en-US" dirty="0" smtClean="0"/>
              <a:t>application is almost infinite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Test the most likely paths first.</a:t>
            </a:r>
          </a:p>
          <a:p>
            <a:pPr>
              <a:buNone/>
            </a:pPr>
            <a:r>
              <a:rPr lang="en-US" dirty="0" smtClean="0"/>
              <a:t>Test the extremes second</a:t>
            </a:r>
          </a:p>
          <a:p>
            <a:pPr>
              <a:buNone/>
            </a:pPr>
            <a:r>
              <a:rPr lang="en-US" dirty="0" smtClean="0"/>
              <a:t>Create tests to reproduce specific bugs next.</a:t>
            </a:r>
            <a:endParaRPr lang="en-US" dirty="0"/>
          </a:p>
        </p:txBody>
      </p:sp>
      <p:pic>
        <p:nvPicPr>
          <p:cNvPr id="2050" name="Picture 2" descr="C:\Users\chris.brandsma\AppData\Local\Microsoft\Windows\Temporary Internet Files\Content.IE5\3XD1G2EE\MCj042448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990600"/>
            <a:ext cx="1955800" cy="179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Statics and Singletons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Bad, very, very bad!</a:t>
            </a:r>
          </a:p>
          <a:p>
            <a:r>
              <a:rPr lang="en-US" dirty="0" smtClean="0"/>
              <a:t>Makes testing much harder</a:t>
            </a:r>
          </a:p>
          <a:p>
            <a:r>
              <a:rPr lang="en-US" dirty="0" smtClean="0"/>
              <a:t>Can’t implement an interface</a:t>
            </a:r>
          </a:p>
          <a:p>
            <a:r>
              <a:rPr lang="en-US" dirty="0" smtClean="0"/>
              <a:t>Can’t swap implementations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accent3"/>
                </a:solidFill>
              </a:rPr>
              <a:t>If you need a Singleton, let a Dependency Injector do that for you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4" name="Picture 3" descr="C:\Users\chris.brandsma\AppData\Local\Microsoft\Windows\Temporary Internet Files\Content.IE5\1XS04FGM\MCj04244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143000"/>
            <a:ext cx="2504930" cy="2645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UI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this after active development is done</a:t>
            </a:r>
          </a:p>
          <a:p>
            <a:r>
              <a:rPr lang="en-US" dirty="0" smtClean="0"/>
              <a:t>Tests are brittle</a:t>
            </a:r>
          </a:p>
          <a:p>
            <a:r>
              <a:rPr lang="en-US" dirty="0" smtClean="0"/>
              <a:t>Test take a long to run (should be fast)</a:t>
            </a:r>
          </a:p>
          <a:p>
            <a:r>
              <a:rPr lang="en-US" dirty="0" smtClean="0"/>
              <a:t>Hard to keep up to date</a:t>
            </a:r>
          </a:p>
          <a:p>
            <a:r>
              <a:rPr lang="en-US" dirty="0" smtClean="0"/>
              <a:t>Only test that screens come up error free</a:t>
            </a:r>
          </a:p>
          <a:p>
            <a:r>
              <a:rPr lang="en-US" dirty="0" smtClean="0"/>
              <a:t>Don’t test data (your other tests should do that)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C:\Users\chris.brandsma\AppData\Local\Microsoft\Windows\Temporary Internet Files\Content.IE5\1XS04FGM\MCj042445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52400"/>
            <a:ext cx="1831975" cy="176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Code Bases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refactoring techniques</a:t>
            </a:r>
          </a:p>
          <a:p>
            <a:r>
              <a:rPr lang="en-US" dirty="0" smtClean="0"/>
              <a:t>Convert as you go</a:t>
            </a:r>
          </a:p>
          <a:p>
            <a:r>
              <a:rPr lang="en-US" dirty="0" smtClean="0"/>
              <a:t>Buy </a:t>
            </a:r>
            <a:r>
              <a:rPr lang="en-US" dirty="0" err="1" smtClean="0"/>
              <a:t>TypeMock</a:t>
            </a:r>
            <a:r>
              <a:rPr lang="en-US" dirty="0" smtClean="0"/>
              <a:t> ($$$)</a:t>
            </a:r>
          </a:p>
          <a:p>
            <a:r>
              <a:rPr lang="en-US" dirty="0" smtClean="0"/>
              <a:t>Read “Working Effectively with Legacy Code”</a:t>
            </a:r>
            <a:endParaRPr lang="en-US" dirty="0"/>
          </a:p>
        </p:txBody>
      </p:sp>
      <p:pic>
        <p:nvPicPr>
          <p:cNvPr id="4098" name="Picture 2" descr="C:\Users\chris.brandsma\AppData\Local\Microsoft\Windows\Temporary Internet Files\Content.IE5\1XS04FGM\MCj042447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04800"/>
            <a:ext cx="1679575" cy="181927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3962400"/>
            <a:ext cx="1981200" cy="263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be able to return database </a:t>
            </a:r>
            <a:br>
              <a:rPr lang="en-US" dirty="0" smtClean="0"/>
            </a:br>
            <a:r>
              <a:rPr lang="en-US" dirty="0" smtClean="0"/>
              <a:t>to a known state </a:t>
            </a:r>
          </a:p>
          <a:p>
            <a:pPr lvl="1"/>
            <a:r>
              <a:rPr lang="en-US" dirty="0" smtClean="0"/>
              <a:t>Create a </a:t>
            </a:r>
            <a:r>
              <a:rPr lang="en-US" dirty="0" err="1" smtClean="0"/>
              <a:t>ResetDatabase</a:t>
            </a:r>
            <a:r>
              <a:rPr lang="en-US" dirty="0" smtClean="0"/>
              <a:t> stored procedure</a:t>
            </a:r>
          </a:p>
          <a:p>
            <a:r>
              <a:rPr lang="en-US" dirty="0" smtClean="0"/>
              <a:t>Beware of long running tests</a:t>
            </a:r>
            <a:endParaRPr lang="en-US" dirty="0"/>
          </a:p>
        </p:txBody>
      </p:sp>
      <p:pic>
        <p:nvPicPr>
          <p:cNvPr id="1026" name="Picture 2" descr="C:\Users\chris.brandsma\AppData\Local\Microsoft\Windows\Temporary Internet Files\Content.IE5\8AASSYVG\MCj042383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28600"/>
            <a:ext cx="1828800" cy="2069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Libraries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NUnit</a:t>
            </a:r>
            <a:endParaRPr lang="en-US" dirty="0" smtClean="0"/>
          </a:p>
          <a:p>
            <a:r>
              <a:rPr lang="en-US" dirty="0" err="1" smtClean="0"/>
              <a:t>MBUnit</a:t>
            </a:r>
            <a:endParaRPr lang="en-US" dirty="0" smtClean="0"/>
          </a:p>
          <a:p>
            <a:r>
              <a:rPr lang="en-US" dirty="0" err="1" smtClean="0"/>
              <a:t>MSUnit</a:t>
            </a:r>
            <a:endParaRPr lang="en-US" dirty="0" smtClean="0"/>
          </a:p>
          <a:p>
            <a:r>
              <a:rPr lang="en-US" dirty="0" smtClean="0"/>
              <a:t>RhinoMocks</a:t>
            </a:r>
          </a:p>
          <a:p>
            <a:r>
              <a:rPr lang="en-US" dirty="0" err="1" smtClean="0"/>
              <a:t>TypeMock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1588" y="855663"/>
            <a:ext cx="1774825" cy="1870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ReSharper</a:t>
            </a:r>
            <a:r>
              <a:rPr lang="en-US" dirty="0" smtClean="0"/>
              <a:t> (integrated unit test runner)</a:t>
            </a:r>
          </a:p>
          <a:p>
            <a:r>
              <a:rPr lang="en-US" dirty="0" smtClean="0"/>
              <a:t>Team Systems (integrated unit test runner)</a:t>
            </a:r>
          </a:p>
          <a:p>
            <a:r>
              <a:rPr lang="en-US" dirty="0" smtClean="0"/>
              <a:t>Test Driven (integrated unit test runner)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304800"/>
            <a:ext cx="1293813" cy="136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772400" cy="5136360"/>
          </a:xfrm>
        </p:spPr>
        <p:txBody>
          <a:bodyPr>
            <a:normAutofit/>
          </a:bodyPr>
          <a:lstStyle/>
          <a:p>
            <a:r>
              <a:rPr lang="en-US" dirty="0" smtClean="0"/>
              <a:t>Runs fast, runs fast, runs </a:t>
            </a:r>
            <a:r>
              <a:rPr lang="en-US" dirty="0" smtClean="0"/>
              <a:t>fast</a:t>
            </a:r>
            <a:endParaRPr lang="en-US" dirty="0" smtClean="0"/>
          </a:p>
          <a:p>
            <a:r>
              <a:rPr lang="en-US" dirty="0" smtClean="0"/>
              <a:t>Clearly reveals its intention</a:t>
            </a:r>
          </a:p>
          <a:p>
            <a:r>
              <a:rPr lang="en-US" dirty="0" smtClean="0"/>
              <a:t>Runs and passes in isolation</a:t>
            </a:r>
          </a:p>
          <a:p>
            <a:r>
              <a:rPr lang="en-US" dirty="0" smtClean="0"/>
              <a:t>Is very limited in scope</a:t>
            </a:r>
          </a:p>
          <a:p>
            <a:r>
              <a:rPr lang="en-US" dirty="0" smtClean="0"/>
              <a:t>Doesn’t Database/file system/etc</a:t>
            </a:r>
            <a:endParaRPr lang="en-US" dirty="0" smtClean="0"/>
          </a:p>
          <a:p>
            <a:r>
              <a:rPr lang="en-US" dirty="0" smtClean="0"/>
              <a:t>Often </a:t>
            </a:r>
            <a:r>
              <a:rPr lang="en-US" dirty="0" smtClean="0"/>
              <a:t>uses stubs and mock </a:t>
            </a:r>
            <a:r>
              <a:rPr lang="en-US" dirty="0" smtClean="0"/>
              <a:t>objects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Guidelines for Test-Driven </a:t>
            </a:r>
            <a:r>
              <a:rPr lang="en-US" dirty="0" smtClean="0"/>
              <a:t>Development</a:t>
            </a:r>
            <a:br>
              <a:rPr lang="en-US" dirty="0" smtClean="0"/>
            </a:br>
            <a:r>
              <a:rPr lang="en-US" b="1" dirty="0" smtClean="0">
                <a:hlinkClick r:id="rId3"/>
              </a:rPr>
              <a:t>http</a:t>
            </a:r>
            <a:r>
              <a:rPr lang="en-US" b="1" dirty="0" smtClean="0">
                <a:hlinkClick r:id="rId3"/>
              </a:rPr>
              <a:t>://shrinkster.com/w5p</a:t>
            </a:r>
            <a:r>
              <a:rPr lang="en-US" dirty="0" smtClean="0"/>
              <a:t> </a:t>
            </a:r>
            <a:endParaRPr lang="en-US" dirty="0"/>
          </a:p>
        </p:txBody>
      </p:sp>
      <p:pic>
        <p:nvPicPr>
          <p:cNvPr id="4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228600"/>
            <a:ext cx="1546225" cy="1629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you Unit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2930" indent="-514350">
              <a:buFont typeface="+mj-lt"/>
              <a:buAutoNum type="arabicPeriod"/>
            </a:pPr>
            <a:r>
              <a:rPr lang="en-US" sz="4000" dirty="0" smtClean="0">
                <a:solidFill>
                  <a:schemeClr val="accent3"/>
                </a:solidFill>
              </a:rPr>
              <a:t>You write code with bugs (really)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You worry about what others think of your code.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You know testing the UI only tests part of your code.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The later in the dev cycle a bug is found, the more it costs to fix it</a:t>
            </a:r>
          </a:p>
          <a:p>
            <a:pPr marL="58293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4098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228600"/>
            <a:ext cx="1546225" cy="1629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endParaRPr lang="en-US" dirty="0"/>
          </a:p>
        </p:txBody>
      </p:sp>
      <p:pic>
        <p:nvPicPr>
          <p:cNvPr id="2050" name="Picture 2" descr="C:\Users\chris.brandsma\AppData\Local\Microsoft\Windows\Temporary Internet Files\Content.IE5\3XD1G2EE\MCj042382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676400"/>
            <a:ext cx="2825750" cy="4481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438400" y="1524000"/>
            <a:ext cx="4953000" cy="480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1295400"/>
          <a:ext cx="7772400" cy="5060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Testing</a:t>
            </a:r>
            <a:endParaRPr lang="en-US" dirty="0"/>
          </a:p>
        </p:txBody>
      </p:sp>
      <p:pic>
        <p:nvPicPr>
          <p:cNvPr id="2050" name="Picture 2" descr="C:\Users\chris.brandsma\AppData\Local\Microsoft\Windows\Temporary Internet Files\Content.IE5\1XS04FGM\MCj0424444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0400" y="152400"/>
            <a:ext cx="1584325" cy="194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2930" indent="-514350">
              <a:buFont typeface="+mj-lt"/>
              <a:buAutoNum type="arabicPeriod"/>
            </a:pPr>
            <a:r>
              <a:rPr lang="en-US" dirty="0" smtClean="0"/>
              <a:t>Source Control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3"/>
                </a:solidFill>
              </a:rPr>
              <a:t>Unit Testing</a:t>
            </a:r>
          </a:p>
          <a:p>
            <a:pPr marL="582930" indent="-514350">
              <a:buFont typeface="+mj-lt"/>
              <a:buAutoNum type="arabicPeriod"/>
            </a:pPr>
            <a:r>
              <a:rPr lang="en-US" dirty="0" smtClean="0"/>
              <a:t>Continuous Integration</a:t>
            </a:r>
          </a:p>
          <a:p>
            <a:pPr marL="582930" indent="-514350">
              <a:buFont typeface="+mj-lt"/>
              <a:buAutoNum type="arabicPeriod"/>
            </a:pPr>
            <a:r>
              <a:rPr lang="en-US" smtClean="0"/>
              <a:t>1 Click Builds</a:t>
            </a:r>
            <a:endParaRPr lang="en-US" dirty="0"/>
          </a:p>
        </p:txBody>
      </p:sp>
      <p:pic>
        <p:nvPicPr>
          <p:cNvPr id="3074" name="Picture 2" descr="C:\Users\chris.brandsma\AppData\Local\Microsoft\Windows\Temporary Internet Files\Content.IE5\3XD1G2EE\MCj042381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28600"/>
            <a:ext cx="3588774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fist…back to 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accent3"/>
                </a:solidFill>
              </a:rPr>
              <a:t>Object Oriented Design Principles</a:t>
            </a:r>
          </a:p>
          <a:p>
            <a:r>
              <a:rPr lang="en-US" dirty="0" smtClean="0"/>
              <a:t>Single Responsibility Principle /</a:t>
            </a:r>
            <a:br>
              <a:rPr lang="en-US" dirty="0" smtClean="0"/>
            </a:br>
            <a:r>
              <a:rPr lang="en-US" dirty="0" smtClean="0"/>
              <a:t>Separation of Concerns</a:t>
            </a:r>
          </a:p>
          <a:p>
            <a:r>
              <a:rPr lang="en-US" dirty="0" smtClean="0"/>
              <a:t>Dependency Inversion Principle</a:t>
            </a:r>
          </a:p>
          <a:p>
            <a:r>
              <a:rPr lang="en-US" dirty="0" smtClean="0"/>
              <a:t>Loose Coupling Principle</a:t>
            </a:r>
          </a:p>
          <a:p>
            <a:endParaRPr lang="en-US" dirty="0" smtClean="0"/>
          </a:p>
          <a:p>
            <a:r>
              <a:rPr lang="en-US" dirty="0" smtClean="0"/>
              <a:t>Program to an INTERFACE, not to an IMPLEMENTATION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Being successful at Unit Testing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Patterns and Pitfalls</a:t>
            </a:r>
            <a:endParaRPr lang="en-US" dirty="0"/>
          </a:p>
        </p:txBody>
      </p:sp>
      <p:pic>
        <p:nvPicPr>
          <p:cNvPr id="1026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362200"/>
            <a:ext cx="2779755" cy="2928937"/>
          </a:xfrm>
          <a:prstGeom prst="rect">
            <a:avLst/>
          </a:prstGeom>
          <a:noFill/>
        </p:spPr>
      </p:pic>
      <p:pic>
        <p:nvPicPr>
          <p:cNvPr id="5" name="Picture 4" descr="C:\Users\chris.brandsma\AppData\Local\Microsoft\Windows\Temporary Internet Files\Content.IE5\1XS04FGM\MCj042445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286000"/>
            <a:ext cx="288593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Model-View-Presenter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it!</a:t>
            </a:r>
          </a:p>
          <a:p>
            <a:r>
              <a:rPr lang="en-US" dirty="0" smtClean="0"/>
              <a:t>Model (Database Layer)</a:t>
            </a:r>
          </a:p>
          <a:p>
            <a:pPr lvl="1"/>
            <a:r>
              <a:rPr lang="en-US" dirty="0" smtClean="0"/>
              <a:t>Only retrieves data from data source</a:t>
            </a:r>
          </a:p>
          <a:p>
            <a:r>
              <a:rPr lang="en-US" dirty="0" smtClean="0"/>
              <a:t>Presenter (Business Logic Layer)</a:t>
            </a:r>
          </a:p>
          <a:p>
            <a:pPr lvl="1"/>
            <a:r>
              <a:rPr lang="en-US" dirty="0" smtClean="0"/>
              <a:t>Business Logic</a:t>
            </a:r>
          </a:p>
          <a:p>
            <a:pPr lvl="1"/>
            <a:r>
              <a:rPr lang="en-US" dirty="0" smtClean="0"/>
              <a:t>Moving data between Model and View</a:t>
            </a:r>
          </a:p>
          <a:p>
            <a:r>
              <a:rPr lang="en-US" dirty="0" smtClean="0"/>
              <a:t>View (</a:t>
            </a:r>
            <a:r>
              <a:rPr lang="en-US" dirty="0" err="1" smtClean="0"/>
              <a:t>WebForm</a:t>
            </a:r>
            <a:r>
              <a:rPr lang="en-US" dirty="0" smtClean="0"/>
              <a:t>/</a:t>
            </a:r>
            <a:r>
              <a:rPr lang="en-US" dirty="0" err="1" smtClean="0"/>
              <a:t>WinForm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Only displays data to user</a:t>
            </a:r>
          </a:p>
          <a:p>
            <a:endParaRPr lang="en-US" dirty="0"/>
          </a:p>
        </p:txBody>
      </p:sp>
      <p:pic>
        <p:nvPicPr>
          <p:cNvPr id="2050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5288" y="1274763"/>
            <a:ext cx="1774825" cy="1870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Classes == “Good”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small classes </a:t>
            </a:r>
          </a:p>
          <a:p>
            <a:r>
              <a:rPr lang="en-US" dirty="0" smtClean="0"/>
              <a:t>Everything Public</a:t>
            </a:r>
          </a:p>
          <a:p>
            <a:r>
              <a:rPr lang="en-US" dirty="0" smtClean="0"/>
              <a:t>Separate Data classes and Logic classes</a:t>
            </a:r>
          </a:p>
          <a:p>
            <a:r>
              <a:rPr lang="en-US" dirty="0" smtClean="0"/>
              <a:t>Lots of Interfaces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accent3"/>
                </a:solidFill>
              </a:rPr>
              <a:t>Everything is Public so your test classes can test everything (without using reflection)</a:t>
            </a:r>
          </a:p>
          <a:p>
            <a:pPr lvl="1">
              <a:buNone/>
            </a:pPr>
            <a:r>
              <a:rPr lang="en-US" dirty="0" smtClean="0">
                <a:solidFill>
                  <a:schemeClr val="accent3"/>
                </a:solidFill>
              </a:rPr>
              <a:t>Every class that will be used by another class should have an interface</a:t>
            </a:r>
          </a:p>
        </p:txBody>
      </p:sp>
      <p:pic>
        <p:nvPicPr>
          <p:cNvPr id="4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990600"/>
            <a:ext cx="1774825" cy="1870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Tight Coupling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1264440"/>
          </a:xfrm>
        </p:spPr>
        <p:txBody>
          <a:bodyPr/>
          <a:lstStyle/>
          <a:p>
            <a:r>
              <a:rPr lang="en-US" dirty="0" smtClean="0"/>
              <a:t>Class A depends on Class B for logic</a:t>
            </a:r>
          </a:p>
          <a:p>
            <a:pPr>
              <a:buNone/>
            </a:pPr>
            <a:r>
              <a:rPr lang="en-US" dirty="0" smtClean="0">
                <a:solidFill>
                  <a:schemeClr val="accent3"/>
                </a:solidFill>
              </a:rPr>
              <a:t>All dependencies should be passed in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C:\Users\chris.brandsma\AppData\Local\Microsoft\Windows\Temporary Internet Files\Content.IE5\1XS04FGM\MCj04244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381000"/>
            <a:ext cx="1600200" cy="1690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2971800"/>
            <a:ext cx="7543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/>
              <a:t>public void </a:t>
            </a:r>
            <a:r>
              <a:rPr lang="en-US" sz="2000" dirty="0" err="1" smtClean="0"/>
              <a:t>MyMethod</a:t>
            </a:r>
            <a:r>
              <a:rPr lang="en-US" sz="2000" dirty="0" smtClean="0"/>
              <a:t>()</a:t>
            </a:r>
          </a:p>
          <a:p>
            <a:pPr>
              <a:buNone/>
            </a:pPr>
            <a:r>
              <a:rPr lang="en-US" sz="2000" dirty="0" smtClean="0"/>
              <a:t>{</a:t>
            </a:r>
          </a:p>
          <a:p>
            <a:pPr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ClassB</a:t>
            </a:r>
            <a:r>
              <a:rPr lang="en-US" sz="2000" dirty="0" smtClean="0"/>
              <a:t> b = new </a:t>
            </a:r>
            <a:r>
              <a:rPr lang="en-US" sz="2000" dirty="0" err="1" smtClean="0"/>
              <a:t>ClassB</a:t>
            </a:r>
            <a:r>
              <a:rPr lang="en-US" sz="2000" dirty="0" smtClean="0"/>
              <a:t>();</a:t>
            </a:r>
          </a:p>
          <a:p>
            <a:pPr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b.DoSomethingCool</a:t>
            </a:r>
            <a:r>
              <a:rPr lang="en-US" sz="2000" dirty="0" smtClean="0"/>
              <a:t>();</a:t>
            </a:r>
          </a:p>
          <a:p>
            <a:pPr>
              <a:buNone/>
            </a:pPr>
            <a:r>
              <a:rPr lang="en-US" sz="2000" dirty="0" smtClean="0"/>
              <a:t>}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4876800"/>
            <a:ext cx="7467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/>
              <a:t>public void </a:t>
            </a:r>
            <a:r>
              <a:rPr lang="en-US" sz="2000" dirty="0" err="1" smtClean="0"/>
              <a:t>MyMethod</a:t>
            </a:r>
            <a:r>
              <a:rPr lang="en-US" sz="2000" dirty="0" smtClean="0"/>
              <a:t>(</a:t>
            </a:r>
            <a:r>
              <a:rPr lang="en-US" sz="2000" dirty="0" err="1" smtClean="0"/>
              <a:t>IClassB</a:t>
            </a:r>
            <a:r>
              <a:rPr lang="en-US" sz="2000" dirty="0" smtClean="0"/>
              <a:t> b)</a:t>
            </a:r>
          </a:p>
          <a:p>
            <a:pPr>
              <a:buNone/>
            </a:pPr>
            <a:r>
              <a:rPr lang="en-US" sz="2000" dirty="0" smtClean="0"/>
              <a:t>{</a:t>
            </a:r>
          </a:p>
          <a:p>
            <a:pPr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b.DoSomethingCool</a:t>
            </a:r>
            <a:r>
              <a:rPr lang="en-US" sz="2000" dirty="0" smtClean="0"/>
              <a:t>();</a:t>
            </a:r>
          </a:p>
          <a:p>
            <a:pPr>
              <a:buNone/>
            </a:pPr>
            <a:r>
              <a:rPr lang="en-US" sz="2000" dirty="0" smtClean="0"/>
              <a:t>}</a:t>
            </a:r>
          </a:p>
          <a:p>
            <a:endParaRPr lang="en-US" dirty="0"/>
          </a:p>
        </p:txBody>
      </p:sp>
      <p:pic>
        <p:nvPicPr>
          <p:cNvPr id="7" name="Picture 6" descr="C:\Users\chris.brandsma\AppData\Local\Microsoft\Windows\Temporary Internet Files\Content.IE5\1XS04FGM\MCj04244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124200"/>
            <a:ext cx="865779" cy="914400"/>
          </a:xfrm>
          <a:prstGeom prst="rect">
            <a:avLst/>
          </a:prstGeom>
          <a:noFill/>
        </p:spPr>
      </p:pic>
      <p:pic>
        <p:nvPicPr>
          <p:cNvPr id="8" name="Picture 2" descr="C:\Users\chris.brandsma\AppData\Local\Microsoft\Windows\Temporary Internet Files\Content.IE5\3XD1G2EE\MCj042449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4876800"/>
            <a:ext cx="940145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318</TotalTime>
  <Words>554</Words>
  <Application>Microsoft Office PowerPoint</Application>
  <PresentationFormat>On-screen Show (4:3)</PresentationFormat>
  <Paragraphs>146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Metro</vt:lpstr>
      <vt:lpstr>Unit Testing</vt:lpstr>
      <vt:lpstr>Why you Unit Test</vt:lpstr>
      <vt:lpstr>Types of Testing</vt:lpstr>
      <vt:lpstr>Importance</vt:lpstr>
      <vt:lpstr>But fist…back to the basics</vt:lpstr>
      <vt:lpstr>Patterns and Pitfalls</vt:lpstr>
      <vt:lpstr>Model-View-Presenter</vt:lpstr>
      <vt:lpstr>Small Classes == “Good”</vt:lpstr>
      <vt:lpstr>Tight Coupling</vt:lpstr>
      <vt:lpstr>Constructor Chaining</vt:lpstr>
      <vt:lpstr>Test Logic</vt:lpstr>
      <vt:lpstr>Application State Testing </vt:lpstr>
      <vt:lpstr>Statics and Singletons</vt:lpstr>
      <vt:lpstr>Automated UI testing</vt:lpstr>
      <vt:lpstr>Existing Code Bases </vt:lpstr>
      <vt:lpstr>Database Testing</vt:lpstr>
      <vt:lpstr>Test Libraries </vt:lpstr>
      <vt:lpstr>Tools </vt:lpstr>
      <vt:lpstr>Good Tests</vt:lpstr>
      <vt:lpstr>Discuss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Testing</dc:title>
  <dc:creator>chris.brandsma</dc:creator>
  <cp:lastModifiedBy>chris.brandsma</cp:lastModifiedBy>
  <cp:revision>65</cp:revision>
  <dcterms:created xsi:type="dcterms:W3CDTF">2008-03-20T01:25:30Z</dcterms:created>
  <dcterms:modified xsi:type="dcterms:W3CDTF">2008-03-20T23:34:23Z</dcterms:modified>
</cp:coreProperties>
</file>